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46" r:id="rId2"/>
    <p:sldId id="258" r:id="rId3"/>
    <p:sldId id="268" r:id="rId4"/>
    <p:sldId id="337" r:id="rId5"/>
    <p:sldId id="336" r:id="rId6"/>
    <p:sldId id="267" r:id="rId7"/>
    <p:sldId id="265" r:id="rId8"/>
    <p:sldId id="257" r:id="rId9"/>
    <p:sldId id="293" r:id="rId10"/>
    <p:sldId id="263" r:id="rId11"/>
    <p:sldId id="264" r:id="rId12"/>
    <p:sldId id="338" r:id="rId13"/>
    <p:sldId id="259" r:id="rId14"/>
    <p:sldId id="339" r:id="rId15"/>
    <p:sldId id="340" r:id="rId16"/>
    <p:sldId id="341" r:id="rId17"/>
    <p:sldId id="342" r:id="rId18"/>
    <p:sldId id="343" r:id="rId19"/>
    <p:sldId id="344" r:id="rId20"/>
    <p:sldId id="294" r:id="rId21"/>
    <p:sldId id="295" r:id="rId22"/>
    <p:sldId id="296" r:id="rId23"/>
    <p:sldId id="297" r:id="rId24"/>
    <p:sldId id="298" r:id="rId25"/>
    <p:sldId id="299" r:id="rId26"/>
    <p:sldId id="260" r:id="rId27"/>
    <p:sldId id="287" r:id="rId28"/>
    <p:sldId id="286" r:id="rId29"/>
    <p:sldId id="285" r:id="rId30"/>
    <p:sldId id="288" r:id="rId31"/>
    <p:sldId id="289" r:id="rId32"/>
    <p:sldId id="345" r:id="rId33"/>
    <p:sldId id="262" r:id="rId34"/>
    <p:sldId id="300" r:id="rId35"/>
    <p:sldId id="301" r:id="rId36"/>
    <p:sldId id="302" r:id="rId37"/>
    <p:sldId id="266" r:id="rId38"/>
    <p:sldId id="303" r:id="rId39"/>
    <p:sldId id="304" r:id="rId40"/>
    <p:sldId id="269" r:id="rId41"/>
    <p:sldId id="270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9" r:id="rId54"/>
    <p:sldId id="316" r:id="rId55"/>
    <p:sldId id="317" r:id="rId56"/>
    <p:sldId id="318" r:id="rId57"/>
    <p:sldId id="261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9" r:id="rId66"/>
    <p:sldId id="330" r:id="rId67"/>
    <p:sldId id="334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67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6D188-34CD-42CE-AEBA-F564AE69E299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FFDD0-44D0-4306-8B01-0A16FB411C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34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2871ca3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2871ca3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a84d7596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a84d7596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a84d7596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a84d7596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a84d7596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2a84d7596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a84d7596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2a84d7596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759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2a84d7596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2a84d7596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a84d7596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2a84d7596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a84d759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2a84d759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4deff719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24deff719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24deff719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24deff719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ad19605e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2ad19605e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22871ca33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22871ca33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ad19605e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2ad19605e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ad19605e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2ad19605e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ad19605e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ad19605e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ad19605e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2ad19605e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ad19605e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2ad19605e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ad19605e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ad19605e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2ad19605e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2ad19605e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ad19605e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2ad19605e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ad19605e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2ad19605e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2ad19605e4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2ad19605e4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22871ca33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22871ca33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2ad19605e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2ad19605e4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ad19605e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2ad19605e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ad19605e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2ad19605e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ad19605e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2ad19605e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2ad19605e4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2ad19605e4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ad19605e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2ad19605e4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2ad19605e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2ad19605e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2ad19605e4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2ad19605e4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2871ca33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2871ca33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2871ca33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2871ca33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22871ca33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22871ca33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a84d75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a84d75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a84d7596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2a84d7596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CF42A1-E89B-4C1D-A293-B3744D86E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58C6A4-7271-433B-9CF6-B6525F063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1436AA-3A47-45BF-BCA8-38B7D4221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378F-0BDF-4A53-99F3-DF47EA22E139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3B76D2-FC30-4D39-B7A7-20794309F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5E1F5D-0B29-4A9C-A7DA-9A67D49E9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D06CE-DA71-45F4-8472-E9E17D21B4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291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844E4-36B8-4AFB-8A54-D33AA4BB7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9D3B31-64D4-4EB3-832E-7EF8E7727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59315-6D50-413C-9089-FB646CE1E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378F-0BDF-4A53-99F3-DF47EA22E139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D3F3F-EF4C-4FE6-BAD7-F482AC61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C6718E-F303-41AD-881F-2D5293BB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D06CE-DA71-45F4-8472-E9E17D21B4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702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789239-712F-4075-80D6-F8CA9224D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245F31-816E-4ADD-B36A-4D0ABADF7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D61119-E3E6-4EA1-AD24-5C20AD3ED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378F-0BDF-4A53-99F3-DF47EA22E139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BD349D-3172-4523-B2EB-39462E0ED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E885B-5E7B-40A3-A888-36D7BF3B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D06CE-DA71-45F4-8472-E9E17D21B4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51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309393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C4D1D-E4F6-4BA4-B8CD-FE9263DE2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75FD70-1B6D-45E0-B11E-FCD9A2576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F4E08-50F3-4DE9-8E1E-5BE5444B8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378F-0BDF-4A53-99F3-DF47EA22E139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9A13DB-179C-4BBA-9832-9894D978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F597EE-30E3-4EDE-8CDE-7C7754E53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D06CE-DA71-45F4-8472-E9E17D21B4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55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B74A0-1B7F-41B0-85A5-E4B8D805D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59219F-0E66-4890-96CA-4FD39A318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2D9F19-3866-4E31-9706-A0C9639E9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378F-0BDF-4A53-99F3-DF47EA22E139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C708E1-F5E5-4709-AE74-BA9B2DAA1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4CFAB4-43EA-4E5E-977F-3977692A6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D06CE-DA71-45F4-8472-E9E17D21B4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875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57E4E-AF91-4CCC-AB89-7C68D7C3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E42950-2CB6-4A12-9DEA-9A0611352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93A707-32F2-480B-9125-923C2A492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95CDDF-9396-4551-9D85-8EC07B7AD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378F-0BDF-4A53-99F3-DF47EA22E139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4354FB-FA7A-4BFF-A35E-C28C510C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2D0B6-EE9C-4F98-8D10-C22062E2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D06CE-DA71-45F4-8472-E9E17D21B4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24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17C3A-464B-42B3-8467-7086A59AC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E48AE5-AF66-4BB7-9497-77507295A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6A1E90-1CD3-4148-A6ED-10CDC517A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1AADBB-B07F-4C26-A786-7B0848355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C00C914-7D88-4572-A937-9D5802345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832EEF2-D93E-4ABF-8DB4-66BB7EEB8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378F-0BDF-4A53-99F3-DF47EA22E139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8D91F7C-4136-4924-9AEF-B250320F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42743D-53E3-4791-A597-CAD70FD7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D06CE-DA71-45F4-8472-E9E17D21B4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95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E74B8-238B-4F78-8596-4EB5DB0C7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8AD5DD-D21C-4EFF-AB1B-63E9ED65A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378F-0BDF-4A53-99F3-DF47EA22E139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F18009-A5BC-4439-A6F0-B71282ED7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91B0AB-5C14-4D69-A6C0-50F6D8A3E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D06CE-DA71-45F4-8472-E9E17D21B4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12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4EE019-43AF-46E0-9392-FD7EF8EF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378F-0BDF-4A53-99F3-DF47EA22E139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9E2008-39E5-41C4-9C9F-378F6EDA1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CA3283-F6AC-4203-B8FD-413B0AE1D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D06CE-DA71-45F4-8472-E9E17D21B4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3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74618-3E8F-48C6-A7D9-CEF0BE821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89EAB-DA36-4748-8C13-6D68B70FA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CE59BE-E20B-4DF8-B69A-92279075A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F74EFC-AB34-4BC6-ABF1-61F15705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378F-0BDF-4A53-99F3-DF47EA22E139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D7CDA0-BEF9-4070-9621-3888636F3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58439C-F4E7-4D0F-A764-CEDA459A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D06CE-DA71-45F4-8472-E9E17D21B4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17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5CC1F-5507-4D04-8530-93455B8C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EAF1FD-DF4A-494E-BDD3-C539E121E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ABE3B9-A605-4C8E-AFAA-3D713761B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CBF8E9-8A24-43C4-AE30-8515D8642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A378F-0BDF-4A53-99F3-DF47EA22E139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5BC578-EB70-4231-AA6A-7D101FA64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702460-EC70-4186-B612-F6BF0493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D06CE-DA71-45F4-8472-E9E17D21B4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35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EF2EB9-42B1-4E7A-9C18-015A32C12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2ECDF8-3A41-4C57-AA91-09E084304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8765C-9F61-4711-8DC1-07F84FD323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A378F-0BDF-4A53-99F3-DF47EA22E139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C1344E-54B1-482C-813F-49742F4B0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62D89B-2154-4E6D-8F5D-8F7FCBE3C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D06CE-DA71-45F4-8472-E9E17D21B4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33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ftp://ftp.google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9780F-24C6-4B73-9A40-BC4427A8A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3316"/>
            <a:ext cx="9144000" cy="4991368"/>
          </a:xfrm>
        </p:spPr>
        <p:txBody>
          <a:bodyPr>
            <a:normAutofit/>
          </a:bodyPr>
          <a:lstStyle/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응용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SW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기초 기술 활용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8000" dirty="0"/>
              <a:t>1</a:t>
            </a:r>
            <a:r>
              <a:rPr lang="ko-KR" altLang="en-US" sz="8000" dirty="0"/>
              <a:t>팀</a:t>
            </a:r>
            <a:r>
              <a:rPr lang="en-US" altLang="ko-KR" sz="8000" dirty="0"/>
              <a:t> </a:t>
            </a:r>
            <a:r>
              <a:rPr lang="ko-KR" altLang="en-US" sz="8000" dirty="0" err="1"/>
              <a:t>황재웅</a:t>
            </a:r>
            <a:br>
              <a:rPr lang="en-US" altLang="ko-KR" sz="6000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022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583F11-053A-4650-963F-4838FF1DB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85" y="670560"/>
            <a:ext cx="10842515" cy="60045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07551E-9118-4E44-A13A-9C8BD50C5B94}"/>
              </a:ext>
            </a:extLst>
          </p:cNvPr>
          <p:cNvSpPr txBox="1"/>
          <p:nvPr/>
        </p:nvSpPr>
        <p:spPr>
          <a:xfrm>
            <a:off x="209035" y="998290"/>
            <a:ext cx="1790453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PC0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Web Browser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Google</a:t>
            </a:r>
            <a:r>
              <a:rPr lang="ko-KR" altLang="en-US" dirty="0"/>
              <a:t>접속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4281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5097F3-2DDD-4343-A0AA-88ACDB722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64" y="678958"/>
            <a:ext cx="10850136" cy="5928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B38807-6CBA-4E6B-8A02-46F7EF7EDA3A}"/>
              </a:ext>
            </a:extLst>
          </p:cNvPr>
          <p:cNvSpPr txBox="1"/>
          <p:nvPr/>
        </p:nvSpPr>
        <p:spPr>
          <a:xfrm>
            <a:off x="111499" y="973906"/>
            <a:ext cx="1790453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PC0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Web Browser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NAVER </a:t>
            </a:r>
            <a:r>
              <a:rPr lang="ko-KR" altLang="en-US" dirty="0"/>
              <a:t>접속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9429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B38807-6CBA-4E6B-8A02-46F7EF7EDA3A}"/>
              </a:ext>
            </a:extLst>
          </p:cNvPr>
          <p:cNvSpPr txBox="1"/>
          <p:nvPr/>
        </p:nvSpPr>
        <p:spPr>
          <a:xfrm>
            <a:off x="1716067" y="657630"/>
            <a:ext cx="841084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&gt;ftp </a:t>
            </a:r>
            <a:r>
              <a:rPr lang="en-US" altLang="ko-KR" dirty="0">
                <a:hlinkClick r:id="rId2"/>
              </a:rPr>
              <a:t>ftp.google.com</a:t>
            </a:r>
            <a:r>
              <a:rPr lang="en-US" altLang="ko-KR" dirty="0"/>
              <a:t> </a:t>
            </a:r>
            <a:r>
              <a:rPr lang="ko-KR" altLang="en-US" dirty="0"/>
              <a:t>접속 확인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8AE5EE-3E63-4CB1-A3CB-C9D3A3CDC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67" y="1392410"/>
            <a:ext cx="9310672" cy="477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85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DD5FEF4-6F94-49FD-BEFA-1217F9535A66}"/>
              </a:ext>
            </a:extLst>
          </p:cNvPr>
          <p:cNvSpPr txBox="1">
            <a:spLocks/>
          </p:cNvSpPr>
          <p:nvPr/>
        </p:nvSpPr>
        <p:spPr>
          <a:xfrm>
            <a:off x="2209100" y="18409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3-1</a:t>
            </a:r>
            <a:r>
              <a:rPr lang="ko-KR" altLang="en-US" dirty="0"/>
              <a:t>번</a:t>
            </a:r>
            <a:r>
              <a:rPr lang="en-US" altLang="ko-KR" dirty="0"/>
              <a:t> JDK </a:t>
            </a:r>
            <a:r>
              <a:rPr lang="ko-KR" altLang="en-US" dirty="0"/>
              <a:t>설치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Path </a:t>
            </a:r>
            <a:r>
              <a:rPr lang="ko-KR" altLang="en-US" dirty="0"/>
              <a:t>등록</a:t>
            </a:r>
          </a:p>
        </p:txBody>
      </p:sp>
    </p:spTree>
    <p:extLst>
      <p:ext uri="{BB962C8B-B14F-4D97-AF65-F5344CB8AC3E}">
        <p14:creationId xmlns:p14="http://schemas.microsoft.com/office/powerpoint/2010/main" val="2027706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ko"/>
              <a:t>JDK 20.0.2 설치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533" y="1536634"/>
            <a:ext cx="8098131" cy="455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ko"/>
              <a:t>C드라이브 저장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051" y="1536633"/>
            <a:ext cx="9089899" cy="474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ko"/>
              <a:t>시스템 속성 실행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401" y="1632801"/>
            <a:ext cx="7950900" cy="4362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ko"/>
              <a:t>환경 변수 path 편집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532" y="1663068"/>
            <a:ext cx="6536688" cy="4168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ko"/>
              <a:t>jkd/bin 경로 추가</a:t>
            </a: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168" y="1806417"/>
            <a:ext cx="7381665" cy="4015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ko"/>
              <a:t>java version 확인</a:t>
            </a: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034" y="1536634"/>
            <a:ext cx="7856965" cy="45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4AF1521-28F5-497A-9AB4-6B542B47CD42}"/>
              </a:ext>
            </a:extLst>
          </p:cNvPr>
          <p:cNvSpPr txBox="1">
            <a:spLocks/>
          </p:cNvSpPr>
          <p:nvPr/>
        </p:nvSpPr>
        <p:spPr>
          <a:xfrm>
            <a:off x="375780" y="734148"/>
            <a:ext cx="10471759" cy="1356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600" dirty="0"/>
              <a:t>1.</a:t>
            </a:r>
            <a:r>
              <a:rPr lang="ko-KR" altLang="en-US" sz="3600" dirty="0"/>
              <a:t>다음 이미지를 참고하여 </a:t>
            </a:r>
            <a:r>
              <a:rPr lang="ko-KR" altLang="en-US" sz="3600" dirty="0" err="1"/>
              <a:t>호스트간에</a:t>
            </a:r>
            <a:r>
              <a:rPr lang="ko-KR" altLang="en-US" sz="3600" dirty="0"/>
              <a:t> 통신이 될 수 있도록 적절히 라우팅 하세요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F72449-EE30-41AD-AAF7-D3FABDF03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14" y="2090471"/>
            <a:ext cx="6524456" cy="41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81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31721" y="950822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ko" dirty="0"/>
              <a:t>3-2 </a:t>
            </a:r>
            <a:r>
              <a:rPr lang="ko" dirty="0"/>
              <a:t>이클립스 설치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2234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ko"/>
              <a:t>설치1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5967" y="1148033"/>
            <a:ext cx="9135200" cy="43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2234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ko"/>
              <a:t>설치2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401" y="1536634"/>
            <a:ext cx="9135204" cy="4635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2234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ko"/>
              <a:t>설치3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400" y="1441101"/>
            <a:ext cx="9135200" cy="4299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2234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ko"/>
              <a:t>C드라이브에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폴더생성해서 압축풀기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834" y="203201"/>
            <a:ext cx="8267837" cy="645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2234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ko"/>
              <a:t>실행 저장경로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정해주기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3600" y="1485717"/>
            <a:ext cx="9135197" cy="4657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4466EB3-FBDE-4075-91A1-CE08DEA2E01E}"/>
              </a:ext>
            </a:extLst>
          </p:cNvPr>
          <p:cNvSpPr txBox="1">
            <a:spLocks/>
          </p:cNvSpPr>
          <p:nvPr/>
        </p:nvSpPr>
        <p:spPr>
          <a:xfrm>
            <a:off x="3802278" y="215209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3-3 </a:t>
            </a:r>
            <a:r>
              <a:rPr lang="ko-KR" altLang="en-US" dirty="0" err="1"/>
              <a:t>톰캣</a:t>
            </a:r>
            <a:r>
              <a:rPr lang="ko-KR" altLang="en-US" dirty="0"/>
              <a:t> 설치</a:t>
            </a:r>
          </a:p>
        </p:txBody>
      </p:sp>
    </p:spTree>
    <p:extLst>
      <p:ext uri="{BB962C8B-B14F-4D97-AF65-F5344CB8AC3E}">
        <p14:creationId xmlns:p14="http://schemas.microsoft.com/office/powerpoint/2010/main" val="3617890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0691FC-49F3-47E0-9A08-7FB506BBB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4" y="506362"/>
            <a:ext cx="10779162" cy="584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02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F4ACD5-1CA7-439B-A164-58C78A6B8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61" y="367954"/>
            <a:ext cx="10089258" cy="620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07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F532ADF-C4B8-4D6E-B307-DDDC1D55D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62" y="61876"/>
            <a:ext cx="6262786" cy="608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67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5E75F8-A03E-486E-ABAF-C364F9BFF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5" b="4045"/>
          <a:stretch/>
        </p:blipFill>
        <p:spPr>
          <a:xfrm>
            <a:off x="2016690" y="755084"/>
            <a:ext cx="9507255" cy="534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95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1D6FBC-D5C2-4CFD-9F56-1FB18FDF4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00" y="345302"/>
            <a:ext cx="9744677" cy="589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71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28A52F1-B04A-41B2-B6EB-6219F8A17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704" y="446442"/>
            <a:ext cx="9082591" cy="596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20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35A56A-3412-480C-9747-82A2DC6E0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7824" y="2302800"/>
            <a:ext cx="11360800" cy="4555200"/>
          </a:xfrm>
        </p:spPr>
        <p:txBody>
          <a:bodyPr/>
          <a:lstStyle/>
          <a:p>
            <a:pPr marL="152396" indent="0">
              <a:buNone/>
            </a:pPr>
            <a:endParaRPr lang="en-US" altLang="ko-KR" dirty="0"/>
          </a:p>
          <a:p>
            <a:pPr marL="152396" indent="0">
              <a:buNone/>
            </a:pPr>
            <a:r>
              <a:rPr lang="en-US" altLang="ko-KR" dirty="0"/>
              <a:t>3-4 ECLIPSE TOMCAT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152396" indent="0">
              <a:buNone/>
            </a:pPr>
            <a:r>
              <a:rPr lang="en-US" altLang="ko-KR" dirty="0"/>
              <a:t>3-5 </a:t>
            </a:r>
            <a:r>
              <a:rPr lang="ko-KR" altLang="en-US" dirty="0"/>
              <a:t>프로젝트 생성 후 웹페이지 동작 확인 </a:t>
            </a:r>
            <a:r>
              <a:rPr lang="en-US" altLang="ko-KR" dirty="0"/>
              <a:t>(index.html)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6262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2234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ko"/>
              <a:t>workspace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설정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5967" y="884400"/>
            <a:ext cx="9135203" cy="4935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2234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ko"/>
              <a:t>CSS Files설정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701" y="896433"/>
            <a:ext cx="9135201" cy="489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124733" y="1342733"/>
            <a:ext cx="2234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ko"/>
              <a:t>html 설정</a:t>
            </a:r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234" y="729718"/>
            <a:ext cx="9956999" cy="5398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161100" y="1270033"/>
            <a:ext cx="2234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ko"/>
              <a:t>JSP 설정</a:t>
            </a:r>
            <a:endParaRPr/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233" y="569585"/>
            <a:ext cx="10194899" cy="552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body" idx="1"/>
          </p:nvPr>
        </p:nvSpPr>
        <p:spPr>
          <a:xfrm>
            <a:off x="415600" y="588400"/>
            <a:ext cx="1258800" cy="55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US" altLang="ko" sz="1733"/>
              <a:t>file - new - Dynamic Web Project </a:t>
            </a:r>
            <a:r>
              <a:rPr lang="ko" altLang="en-US" sz="1733"/>
              <a:t>생성</a:t>
            </a:r>
            <a:endParaRPr sz="1733"/>
          </a:p>
          <a:p>
            <a:pPr marL="0" indent="0">
              <a:spcBef>
                <a:spcPts val="1600"/>
              </a:spcBef>
              <a:buNone/>
            </a:pPr>
            <a:r>
              <a:rPr lang="ko" altLang="en-US" sz="1733"/>
              <a:t>프로젝트 </a:t>
            </a:r>
            <a:r>
              <a:rPr lang="en-US" altLang="ko" sz="1733"/>
              <a:t>name </a:t>
            </a:r>
            <a:endParaRPr sz="1733"/>
          </a:p>
          <a:p>
            <a:pPr marL="0" indent="0">
              <a:spcBef>
                <a:spcPts val="1600"/>
              </a:spcBef>
              <a:buNone/>
            </a:pPr>
            <a:r>
              <a:rPr lang="en-US" altLang="ko" sz="1733"/>
              <a:t>module version </a:t>
            </a:r>
            <a:r>
              <a:rPr lang="ko" altLang="en-US" sz="1733"/>
              <a:t>고르고</a:t>
            </a:r>
            <a:endParaRPr sz="1733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ko" sz="1733"/>
              <a:t>finish</a:t>
            </a:r>
            <a:endParaRPr sz="1733"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334" y="500367"/>
            <a:ext cx="10420665" cy="550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15600" y="588400"/>
            <a:ext cx="1258800" cy="55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US" altLang="ko" sz="1733"/>
              <a:t>file-new - other</a:t>
            </a:r>
            <a:endParaRPr sz="1733"/>
          </a:p>
          <a:p>
            <a:pPr marL="0" indent="0">
              <a:spcBef>
                <a:spcPts val="1600"/>
              </a:spcBef>
              <a:buNone/>
            </a:pPr>
            <a:r>
              <a:rPr lang="en-US" altLang="ko" sz="1733"/>
              <a:t>server </a:t>
            </a:r>
            <a:endParaRPr sz="1733"/>
          </a:p>
          <a:p>
            <a:pPr marL="0" indent="0">
              <a:spcBef>
                <a:spcPts val="1600"/>
              </a:spcBef>
              <a:buNone/>
            </a:pPr>
            <a:r>
              <a:rPr lang="ko" altLang="en-US" sz="1733"/>
              <a:t>고르기</a:t>
            </a:r>
            <a:endParaRPr sz="1733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ko" sz="1733"/>
              <a:t>Next</a:t>
            </a:r>
            <a:endParaRPr sz="1733"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600" y="203200"/>
            <a:ext cx="10111200" cy="535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body" idx="1"/>
          </p:nvPr>
        </p:nvSpPr>
        <p:spPr>
          <a:xfrm>
            <a:off x="415600" y="588400"/>
            <a:ext cx="1258800" cy="55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US" altLang="ko" sz="1733"/>
              <a:t>apache</a:t>
            </a:r>
            <a:endParaRPr sz="1733"/>
          </a:p>
          <a:p>
            <a:pPr marL="0" indent="0">
              <a:spcBef>
                <a:spcPts val="1600"/>
              </a:spcBef>
              <a:buNone/>
            </a:pPr>
            <a:r>
              <a:rPr lang="en-US" altLang="ko" sz="1733"/>
              <a:t>tomcat v9.0 </a:t>
            </a:r>
            <a:r>
              <a:rPr lang="ko" altLang="en-US" sz="1733"/>
              <a:t>고르기</a:t>
            </a:r>
            <a:endParaRPr sz="1733"/>
          </a:p>
          <a:p>
            <a:pPr marL="0" indent="0">
              <a:spcBef>
                <a:spcPts val="1600"/>
              </a:spcBef>
              <a:buNone/>
            </a:pPr>
            <a:endParaRPr sz="1733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ko" sz="1733"/>
              <a:t>Next</a:t>
            </a:r>
            <a:endParaRPr sz="1733"/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801" y="660918"/>
            <a:ext cx="10111204" cy="5358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ADE7DD-1660-4CFA-9845-9126BAC13A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945" b="3562"/>
          <a:stretch/>
        </p:blipFill>
        <p:spPr>
          <a:xfrm>
            <a:off x="3686892" y="1114817"/>
            <a:ext cx="8296073" cy="437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19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415600" y="588400"/>
            <a:ext cx="1258800" cy="55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US" altLang="ko" sz="1733"/>
              <a:t>Browser</a:t>
            </a:r>
            <a:endParaRPr sz="1733"/>
          </a:p>
          <a:p>
            <a:pPr marL="0" indent="0">
              <a:spcBef>
                <a:spcPts val="1600"/>
              </a:spcBef>
              <a:buNone/>
            </a:pPr>
            <a:r>
              <a:rPr lang="en-US" altLang="ko" sz="1733"/>
              <a:t>Tomcat </a:t>
            </a:r>
            <a:r>
              <a:rPr lang="ko" altLang="en-US" sz="1733"/>
              <a:t>폴더 선택</a:t>
            </a:r>
            <a:endParaRPr sz="1733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ko" sz="1733"/>
              <a:t>Next</a:t>
            </a:r>
            <a:endParaRPr sz="1733"/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800" y="651785"/>
            <a:ext cx="10111200" cy="5376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body" idx="1"/>
          </p:nvPr>
        </p:nvSpPr>
        <p:spPr>
          <a:xfrm>
            <a:off x="415600" y="588400"/>
            <a:ext cx="1258800" cy="55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US" altLang="ko" sz="1733"/>
              <a:t>Dynamic web project </a:t>
            </a:r>
            <a:r>
              <a:rPr lang="ko" altLang="en-US" sz="1733"/>
              <a:t>추가해주기</a:t>
            </a:r>
            <a:endParaRPr sz="1733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ko" sz="1733"/>
              <a:t>finish</a:t>
            </a:r>
            <a:endParaRPr sz="1733"/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800" y="655317"/>
            <a:ext cx="10111200" cy="536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body" idx="1"/>
          </p:nvPr>
        </p:nvSpPr>
        <p:spPr>
          <a:xfrm>
            <a:off x="415600" y="588400"/>
            <a:ext cx="1258800" cy="55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ko" altLang="en-US" sz="1733"/>
              <a:t>서버 포트설정</a:t>
            </a:r>
            <a:endParaRPr sz="1733"/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800" y="588400"/>
            <a:ext cx="10111200" cy="5361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867" y="662317"/>
            <a:ext cx="10111200" cy="535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000" y="657051"/>
            <a:ext cx="10111200" cy="5366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034" y="658285"/>
            <a:ext cx="10111204" cy="5363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367" y="588401"/>
            <a:ext cx="10111200" cy="535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633" y="588400"/>
            <a:ext cx="10111200" cy="5329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900" y="756233"/>
            <a:ext cx="10111197" cy="5345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501" y="588385"/>
            <a:ext cx="10111204" cy="5369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6B15D6-2486-401F-8D93-0C68C097E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9" b="3939"/>
          <a:stretch/>
        </p:blipFill>
        <p:spPr>
          <a:xfrm>
            <a:off x="2016690" y="793837"/>
            <a:ext cx="9369468" cy="527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41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467" y="651785"/>
            <a:ext cx="10111200" cy="5376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967" y="748484"/>
            <a:ext cx="10111200" cy="5361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233" y="651785"/>
            <a:ext cx="10111200" cy="5376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601" y="809767"/>
            <a:ext cx="10111204" cy="537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767" y="500300"/>
            <a:ext cx="10111200" cy="5366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100" y="588400"/>
            <a:ext cx="10111200" cy="5366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>
            <a:spLocks noGrp="1"/>
          </p:cNvSpPr>
          <p:nvPr>
            <p:ph type="body" idx="1"/>
          </p:nvPr>
        </p:nvSpPr>
        <p:spPr>
          <a:xfrm>
            <a:off x="415600" y="588400"/>
            <a:ext cx="1258800" cy="55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ko-KR" altLang="en-US" sz="1733" dirty="0"/>
              <a:t>웹페이지 동작 확인</a:t>
            </a:r>
            <a:r>
              <a:rPr lang="en-US" altLang="ko-KR" sz="1733" dirty="0"/>
              <a:t>.</a:t>
            </a:r>
            <a:endParaRPr sz="1733" dirty="0"/>
          </a:p>
        </p:txBody>
      </p:sp>
      <p:pic>
        <p:nvPicPr>
          <p:cNvPr id="223" name="Google Shape;2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800" y="657051"/>
            <a:ext cx="10111200" cy="5366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9DB1CCD-DFE5-4881-9082-EA33EAB7048F}"/>
              </a:ext>
            </a:extLst>
          </p:cNvPr>
          <p:cNvSpPr txBox="1">
            <a:spLocks/>
          </p:cNvSpPr>
          <p:nvPr/>
        </p:nvSpPr>
        <p:spPr>
          <a:xfrm>
            <a:off x="462419" y="2927959"/>
            <a:ext cx="11496806" cy="2605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3600" dirty="0"/>
              <a:t>데이터베이스와 계층형 데이터베이스의 특징</a:t>
            </a:r>
            <a:r>
              <a:rPr lang="en-US" altLang="ko-KR" sz="3600" dirty="0"/>
              <a:t>, DBMS</a:t>
            </a:r>
            <a:r>
              <a:rPr lang="ko-KR" altLang="en-US" sz="3600" dirty="0"/>
              <a:t>이 무엇인지 서술하세요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9DD33C-DB74-40F4-9497-E75223FB79C5}"/>
              </a:ext>
            </a:extLst>
          </p:cNvPr>
          <p:cNvSpPr txBox="1">
            <a:spLocks/>
          </p:cNvSpPr>
          <p:nvPr/>
        </p:nvSpPr>
        <p:spPr>
          <a:xfrm>
            <a:off x="462419" y="499997"/>
            <a:ext cx="11496806" cy="2605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800" dirty="0"/>
              <a:t>4</a:t>
            </a:r>
            <a:r>
              <a:rPr lang="ko-KR" altLang="en-US" sz="4800" dirty="0"/>
              <a:t>번 문제</a:t>
            </a:r>
          </a:p>
        </p:txBody>
      </p:sp>
    </p:spTree>
    <p:extLst>
      <p:ext uri="{BB962C8B-B14F-4D97-AF65-F5344CB8AC3E}">
        <p14:creationId xmlns:p14="http://schemas.microsoft.com/office/powerpoint/2010/main" val="13326965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9DB1CCD-DFE5-4881-9082-EA33EAB7048F}"/>
              </a:ext>
            </a:extLst>
          </p:cNvPr>
          <p:cNvSpPr txBox="1">
            <a:spLocks/>
          </p:cNvSpPr>
          <p:nvPr/>
        </p:nvSpPr>
        <p:spPr>
          <a:xfrm>
            <a:off x="510435" y="2126294"/>
            <a:ext cx="11496806" cy="2605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/>
              <a:t>데이터베이스란</a:t>
            </a:r>
            <a:r>
              <a:rPr lang="en-US" altLang="ko-KR" sz="1800" b="1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데이터베이스는 공용으로 활용하기 위해 통합하여 저장한 운영 데이터의 집합이다</a:t>
            </a:r>
            <a:r>
              <a:rPr lang="en-US" altLang="ko-KR" sz="1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b="1" dirty="0"/>
              <a:t>특징</a:t>
            </a:r>
            <a:endParaRPr lang="en-US" altLang="ko-KR" sz="1800" b="1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1)</a:t>
            </a:r>
            <a:r>
              <a:rPr lang="ko-KR" altLang="en-US" sz="1800" dirty="0"/>
              <a:t>실시간 접근성</a:t>
            </a:r>
            <a:r>
              <a:rPr lang="en-US" altLang="ko-KR" sz="1800" dirty="0"/>
              <a:t>-</a:t>
            </a:r>
            <a:r>
              <a:rPr lang="ko-KR" altLang="en-US" sz="1800" dirty="0" err="1"/>
              <a:t>요청받은</a:t>
            </a:r>
            <a:r>
              <a:rPr lang="ko-KR" altLang="en-US" sz="1800" dirty="0"/>
              <a:t> 데이터 처리는 실시간으로 처리되고 결과를 반환해야 한다</a:t>
            </a:r>
            <a:r>
              <a:rPr lang="en-US" altLang="ko-KR" sz="18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2)</a:t>
            </a:r>
            <a:r>
              <a:rPr lang="ko-KR" altLang="en-US" sz="1800" dirty="0"/>
              <a:t>계속적 변화 </a:t>
            </a:r>
            <a:r>
              <a:rPr lang="en-US" altLang="ko-KR" sz="1800" dirty="0"/>
              <a:t>–</a:t>
            </a:r>
            <a:r>
              <a:rPr lang="ko-KR" altLang="en-US" sz="1800" dirty="0"/>
              <a:t>저장된 데이터는 입력</a:t>
            </a:r>
            <a:r>
              <a:rPr lang="en-US" altLang="ko-KR" sz="1800" dirty="0"/>
              <a:t>,</a:t>
            </a:r>
            <a:r>
              <a:rPr lang="ko-KR" altLang="en-US" sz="1800" dirty="0"/>
              <a:t>수정</a:t>
            </a:r>
            <a:r>
              <a:rPr lang="en-US" altLang="ko-KR" sz="1800" dirty="0"/>
              <a:t>,</a:t>
            </a:r>
            <a:r>
              <a:rPr lang="ko-KR" altLang="en-US" sz="1800" dirty="0"/>
              <a:t>삭제에 의해 지속적으로 변화한다</a:t>
            </a:r>
            <a:r>
              <a:rPr lang="en-US" altLang="ko-KR" sz="18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3)</a:t>
            </a:r>
            <a:r>
              <a:rPr lang="ko-KR" altLang="en-US" sz="1800" dirty="0"/>
              <a:t>동시 공용 </a:t>
            </a:r>
            <a:r>
              <a:rPr lang="en-US" altLang="ko-KR" sz="1800" dirty="0"/>
              <a:t>– </a:t>
            </a:r>
            <a:r>
              <a:rPr lang="ko-KR" altLang="en-US" sz="1800" dirty="0"/>
              <a:t>서로 다른 목적의 응용 </a:t>
            </a:r>
            <a:r>
              <a:rPr lang="en-US" altLang="ko-KR" sz="1800" dirty="0"/>
              <a:t>SW </a:t>
            </a:r>
            <a:r>
              <a:rPr lang="ko-KR" altLang="en-US" sz="1800" dirty="0"/>
              <a:t>및 사용자에 의해 동시 공용 가능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4) </a:t>
            </a:r>
            <a:r>
              <a:rPr lang="ko-KR" altLang="en-US" sz="1800" dirty="0"/>
              <a:t>내용에 의한 참조 </a:t>
            </a:r>
            <a:r>
              <a:rPr lang="en-US" altLang="ko-KR" sz="1800" dirty="0"/>
              <a:t>– </a:t>
            </a:r>
            <a:r>
              <a:rPr lang="ko-KR" altLang="en-US" sz="1800" dirty="0"/>
              <a:t>데이터의 참조는 데이터의 주소가 아닌 저장된 값에 의해 처리된다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9DD33C-DB74-40F4-9497-E75223FB79C5}"/>
              </a:ext>
            </a:extLst>
          </p:cNvPr>
          <p:cNvSpPr txBox="1">
            <a:spLocks/>
          </p:cNvSpPr>
          <p:nvPr/>
        </p:nvSpPr>
        <p:spPr>
          <a:xfrm>
            <a:off x="510435" y="457724"/>
            <a:ext cx="11496806" cy="988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dirty="0"/>
              <a:t>4-1</a:t>
            </a:r>
            <a:r>
              <a:rPr lang="ko-KR" altLang="en-US" sz="2800" dirty="0"/>
              <a:t>데이터베이스 </a:t>
            </a:r>
          </a:p>
        </p:txBody>
      </p:sp>
    </p:spTree>
    <p:extLst>
      <p:ext uri="{BB962C8B-B14F-4D97-AF65-F5344CB8AC3E}">
        <p14:creationId xmlns:p14="http://schemas.microsoft.com/office/powerpoint/2010/main" val="19185655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9DB1CCD-DFE5-4881-9082-EA33EAB7048F}"/>
              </a:ext>
            </a:extLst>
          </p:cNvPr>
          <p:cNvSpPr txBox="1">
            <a:spLocks/>
          </p:cNvSpPr>
          <p:nvPr/>
        </p:nvSpPr>
        <p:spPr>
          <a:xfrm>
            <a:off x="510435" y="3794864"/>
            <a:ext cx="11496806" cy="2605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b="1" dirty="0"/>
              <a:t>특징</a:t>
            </a:r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한 레코드는 필드로 다른 레코드들의 포인터로 구성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빠른 접근 속도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데이터 변화에 대한 유연성 낮음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9DD33C-DB74-40F4-9497-E75223FB79C5}"/>
              </a:ext>
            </a:extLst>
          </p:cNvPr>
          <p:cNvSpPr txBox="1">
            <a:spLocks/>
          </p:cNvSpPr>
          <p:nvPr/>
        </p:nvSpPr>
        <p:spPr>
          <a:xfrm>
            <a:off x="510435" y="457724"/>
            <a:ext cx="11496806" cy="988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dirty="0"/>
              <a:t>4-2 </a:t>
            </a:r>
            <a:r>
              <a:rPr lang="ko-KR" altLang="en-US" sz="2800" dirty="0"/>
              <a:t>계층형 데이터베이스 특징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F091F-7771-41D9-A329-54A32C1EC639}"/>
              </a:ext>
            </a:extLst>
          </p:cNvPr>
          <p:cNvSpPr txBox="1"/>
          <p:nvPr/>
        </p:nvSpPr>
        <p:spPr>
          <a:xfrm>
            <a:off x="510435" y="2020384"/>
            <a:ext cx="80291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설명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- HDB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Hierarchical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데이터</a:t>
            </a:r>
            <a:r>
              <a:rPr lang="en-US" altLang="ko-KR" dirty="0"/>
              <a:t>(Record)</a:t>
            </a:r>
            <a:r>
              <a:rPr lang="ko-KR" altLang="en-US" dirty="0"/>
              <a:t>를 상하 종속적 관계로 </a:t>
            </a:r>
            <a:r>
              <a:rPr lang="ko-KR" altLang="en-US" dirty="0" err="1"/>
              <a:t>계층화하여</a:t>
            </a:r>
            <a:r>
              <a:rPr lang="ko-KR" altLang="en-US" dirty="0"/>
              <a:t> 관리하는 데이터베이스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8511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2C27EB4-47C8-446A-B676-6B80780EA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656" y="639730"/>
            <a:ext cx="10249567" cy="557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710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9DB1CCD-DFE5-4881-9082-EA33EAB7048F}"/>
              </a:ext>
            </a:extLst>
          </p:cNvPr>
          <p:cNvSpPr txBox="1">
            <a:spLocks/>
          </p:cNvSpPr>
          <p:nvPr/>
        </p:nvSpPr>
        <p:spPr>
          <a:xfrm>
            <a:off x="510435" y="1097891"/>
            <a:ext cx="10562573" cy="50525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b="1" dirty="0"/>
              <a:t>DBMS</a:t>
            </a:r>
            <a:r>
              <a:rPr lang="ko-KR" altLang="en-US" sz="2000" b="1" dirty="0"/>
              <a:t>란</a:t>
            </a:r>
            <a:r>
              <a:rPr lang="en-US" altLang="ko-KR" sz="2000" b="1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다수의 응용소프트웨어 및 사용자가 데이터베이스에 접근하여 원활하게 사용할 수 있도록 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중간에서 관리해주는 시스템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기능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1)</a:t>
            </a:r>
            <a:r>
              <a:rPr lang="ko-KR" altLang="en-US" sz="2000" dirty="0"/>
              <a:t>동시성 제어 </a:t>
            </a:r>
            <a:r>
              <a:rPr lang="en-US" altLang="ko-KR" sz="2000" dirty="0"/>
              <a:t>– </a:t>
            </a:r>
            <a:r>
              <a:rPr lang="ko-KR" altLang="en-US" sz="2000" dirty="0"/>
              <a:t>다수 트랜잭션의 동시 처리부터 데이터 무결성 확보를 위한 제어 수정 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2)</a:t>
            </a:r>
            <a:r>
              <a:rPr lang="ko-KR" altLang="en-US" sz="1800" dirty="0"/>
              <a:t>회복 관리 </a:t>
            </a:r>
            <a:r>
              <a:rPr lang="en-US" altLang="ko-KR" sz="1800" dirty="0"/>
              <a:t>– </a:t>
            </a:r>
            <a:r>
              <a:rPr lang="ko-KR" altLang="en-US" sz="1800" dirty="0"/>
              <a:t>시스템 오류 및 장애로 인한 데이터 손실 및 결함의 대응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3)</a:t>
            </a:r>
            <a:r>
              <a:rPr lang="ko-KR" altLang="en-US" sz="1800" dirty="0"/>
              <a:t>성능 관리 </a:t>
            </a:r>
            <a:r>
              <a:rPr lang="en-US" altLang="ko-KR" sz="1800" dirty="0"/>
              <a:t>– </a:t>
            </a:r>
            <a:r>
              <a:rPr lang="ko-KR" altLang="en-US" sz="1800" dirty="0"/>
              <a:t>데이터 처리 속도 확보를 위한 실행 계획의 최적화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4)</a:t>
            </a:r>
            <a:r>
              <a:rPr lang="ko-KR" altLang="en-US" sz="1800" dirty="0"/>
              <a:t>보안 관리 </a:t>
            </a:r>
            <a:r>
              <a:rPr lang="en-US" altLang="ko-KR" sz="1800" dirty="0"/>
              <a:t>– </a:t>
            </a:r>
            <a:r>
              <a:rPr lang="ko-KR" altLang="en-US" sz="1800" dirty="0"/>
              <a:t>비인가 사용자의 접근 제어 및 중요 정보의 암호화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종류에는</a:t>
            </a:r>
            <a:r>
              <a:rPr lang="en-US" altLang="ko-KR" sz="2000" b="1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관계형</a:t>
            </a:r>
            <a:r>
              <a:rPr lang="en-US" altLang="ko-KR" sz="1800" dirty="0"/>
              <a:t>, </a:t>
            </a:r>
            <a:r>
              <a:rPr lang="ko-KR" altLang="en-US" sz="1800" dirty="0"/>
              <a:t>계층형</a:t>
            </a:r>
            <a:r>
              <a:rPr lang="en-US" altLang="ko-KR" sz="1800" dirty="0"/>
              <a:t>, </a:t>
            </a:r>
            <a:r>
              <a:rPr lang="ko-KR" altLang="en-US" sz="1800" dirty="0"/>
              <a:t>네트워크형</a:t>
            </a:r>
            <a:r>
              <a:rPr lang="en-US" altLang="ko-KR" sz="1800" dirty="0"/>
              <a:t>, </a:t>
            </a:r>
            <a:r>
              <a:rPr lang="ko-KR" altLang="en-US" sz="1800" dirty="0"/>
              <a:t>객체지향형</a:t>
            </a:r>
            <a:r>
              <a:rPr lang="en-US" altLang="ko-KR" sz="1800" dirty="0"/>
              <a:t>, </a:t>
            </a:r>
            <a:r>
              <a:rPr lang="ko-KR" altLang="en-US" sz="1800" dirty="0"/>
              <a:t>객체관계형 </a:t>
            </a:r>
            <a:r>
              <a:rPr lang="en-US" altLang="ko-KR" sz="1800" dirty="0"/>
              <a:t>DBMS </a:t>
            </a:r>
            <a:r>
              <a:rPr lang="ko-KR" altLang="en-US" sz="1800" dirty="0"/>
              <a:t>가 존재한다</a:t>
            </a:r>
            <a:r>
              <a:rPr lang="en-US" altLang="ko-KR" sz="1800" dirty="0"/>
              <a:t>.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9DD33C-DB74-40F4-9497-E75223FB79C5}"/>
              </a:ext>
            </a:extLst>
          </p:cNvPr>
          <p:cNvSpPr txBox="1">
            <a:spLocks/>
          </p:cNvSpPr>
          <p:nvPr/>
        </p:nvSpPr>
        <p:spPr>
          <a:xfrm>
            <a:off x="510435" y="109381"/>
            <a:ext cx="11496806" cy="988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dirty="0"/>
              <a:t>4-3 DBMS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63440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48A4B40-2D56-4FC7-8BB6-2BACE9E9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95" y="1913059"/>
            <a:ext cx="8327032" cy="3711127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1047E79-8CAD-4824-BEEE-7827034C4013}"/>
              </a:ext>
            </a:extLst>
          </p:cNvPr>
          <p:cNvSpPr txBox="1">
            <a:spLocks/>
          </p:cNvSpPr>
          <p:nvPr/>
        </p:nvSpPr>
        <p:spPr>
          <a:xfrm>
            <a:off x="510435" y="457724"/>
            <a:ext cx="11496806" cy="988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dirty="0"/>
              <a:t>5. </a:t>
            </a:r>
            <a:r>
              <a:rPr lang="ko-KR" altLang="en-US" sz="2800" dirty="0"/>
              <a:t>다음 이미지를 참고하여 </a:t>
            </a:r>
            <a:r>
              <a:rPr lang="en-US" altLang="ko-KR" sz="2800" dirty="0"/>
              <a:t>Entity-Relationship Diagram</a:t>
            </a:r>
            <a:r>
              <a:rPr lang="ko-KR" altLang="en-US" sz="2800" dirty="0"/>
              <a:t>을 완성하세요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422593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047E79-8CAD-4824-BEEE-7827034C4013}"/>
              </a:ext>
            </a:extLst>
          </p:cNvPr>
          <p:cNvSpPr txBox="1">
            <a:spLocks/>
          </p:cNvSpPr>
          <p:nvPr/>
        </p:nvSpPr>
        <p:spPr>
          <a:xfrm>
            <a:off x="510435" y="457724"/>
            <a:ext cx="10800568" cy="657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dirty="0"/>
              <a:t>5-1 DB</a:t>
            </a:r>
            <a:r>
              <a:rPr lang="ko-KR" altLang="en-US" sz="2400" dirty="0"/>
              <a:t>명 </a:t>
            </a:r>
            <a:r>
              <a:rPr lang="en-US" altLang="ko-KR" sz="2400" dirty="0" err="1"/>
              <a:t>ShopDB</a:t>
            </a:r>
            <a:r>
              <a:rPr lang="ko-KR" altLang="en-US" sz="2400" dirty="0"/>
              <a:t>로 명명합니다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46BB9B-4DA0-4D12-8952-5A83BB151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09" y="1114816"/>
            <a:ext cx="10446707" cy="565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16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047E79-8CAD-4824-BEEE-7827034C4013}"/>
              </a:ext>
            </a:extLst>
          </p:cNvPr>
          <p:cNvSpPr txBox="1">
            <a:spLocks/>
          </p:cNvSpPr>
          <p:nvPr/>
        </p:nvSpPr>
        <p:spPr>
          <a:xfrm>
            <a:off x="510435" y="457724"/>
            <a:ext cx="10800568" cy="657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dirty="0"/>
              <a:t>5-2 Forward Engineer </a:t>
            </a:r>
            <a:r>
              <a:rPr lang="ko-KR" altLang="en-US" sz="2400" dirty="0"/>
              <a:t>기능사용시 적절하게 테이블이 생성되어야 합니다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3989B2-3A2C-4A47-A4CC-79123FA2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95" y="1209822"/>
            <a:ext cx="6667245" cy="36183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CB40EF-5C5D-4CD9-8359-D05E13B3F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93" y="2140421"/>
            <a:ext cx="6463429" cy="3507757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E5C19FE3-0CF9-49E5-B65D-746EF40A8BDA}"/>
              </a:ext>
            </a:extLst>
          </p:cNvPr>
          <p:cNvSpPr txBox="1">
            <a:spLocks/>
          </p:cNvSpPr>
          <p:nvPr/>
        </p:nvSpPr>
        <p:spPr>
          <a:xfrm>
            <a:off x="510435" y="4967631"/>
            <a:ext cx="2894557" cy="6805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/>
              <a:t>Forward Engineer </a:t>
            </a:r>
            <a:r>
              <a:rPr lang="ko-KR" altLang="en-US" sz="2000" dirty="0"/>
              <a:t>실행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0D1CF6D-834D-4CED-B0AE-E120BDA6D536}"/>
              </a:ext>
            </a:extLst>
          </p:cNvPr>
          <p:cNvSpPr txBox="1">
            <a:spLocks/>
          </p:cNvSpPr>
          <p:nvPr/>
        </p:nvSpPr>
        <p:spPr>
          <a:xfrm>
            <a:off x="5598090" y="5712827"/>
            <a:ext cx="2894557" cy="6805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34694505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A3A83C-A5D4-4A62-AC0D-EA11DCD9C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4" t="59686" r="137"/>
          <a:stretch/>
        </p:blipFill>
        <p:spPr>
          <a:xfrm>
            <a:off x="510435" y="1330771"/>
            <a:ext cx="9069786" cy="221917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1047E79-8CAD-4824-BEEE-7827034C4013}"/>
              </a:ext>
            </a:extLst>
          </p:cNvPr>
          <p:cNvSpPr txBox="1">
            <a:spLocks/>
          </p:cNvSpPr>
          <p:nvPr/>
        </p:nvSpPr>
        <p:spPr>
          <a:xfrm>
            <a:off x="510435" y="378472"/>
            <a:ext cx="10800568" cy="657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dirty="0"/>
              <a:t>5-3 FK </a:t>
            </a:r>
            <a:r>
              <a:rPr lang="ko-KR" altLang="en-US" sz="2400" dirty="0"/>
              <a:t>옵션은 </a:t>
            </a:r>
            <a:r>
              <a:rPr lang="en-US" altLang="ko-KR" sz="2400" dirty="0"/>
              <a:t>Update/Delete </a:t>
            </a:r>
            <a:r>
              <a:rPr lang="ko-KR" altLang="en-US" sz="2400" dirty="0"/>
              <a:t>시 </a:t>
            </a:r>
            <a:r>
              <a:rPr lang="en-US" altLang="ko-KR" sz="2400" dirty="0"/>
              <a:t>Cascade </a:t>
            </a:r>
            <a:r>
              <a:rPr lang="ko-KR" altLang="en-US" sz="2400" dirty="0"/>
              <a:t>로 설정합니다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DAD6926-D709-455A-AF30-319B3BFA41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56809" r="12424" b="1"/>
          <a:stretch/>
        </p:blipFill>
        <p:spPr>
          <a:xfrm>
            <a:off x="610643" y="3845156"/>
            <a:ext cx="8079288" cy="245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98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047E79-8CAD-4824-BEEE-7827034C4013}"/>
              </a:ext>
            </a:extLst>
          </p:cNvPr>
          <p:cNvSpPr txBox="1">
            <a:spLocks/>
          </p:cNvSpPr>
          <p:nvPr/>
        </p:nvSpPr>
        <p:spPr>
          <a:xfrm>
            <a:off x="510435" y="378472"/>
            <a:ext cx="10800568" cy="657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dirty="0"/>
              <a:t>5-4 </a:t>
            </a:r>
            <a:r>
              <a:rPr lang="ko-KR" altLang="en-US" sz="2400" dirty="0"/>
              <a:t>관계선은 </a:t>
            </a:r>
            <a:r>
              <a:rPr lang="en-US" altLang="ko-KR" sz="2400" dirty="0"/>
              <a:t>Dash Line </a:t>
            </a:r>
            <a:r>
              <a:rPr lang="ko-KR" altLang="en-US" sz="2400" dirty="0"/>
              <a:t>으로 표시 될 수 있도록 적절한 </a:t>
            </a:r>
            <a:r>
              <a:rPr lang="en-US" altLang="ko-KR" sz="2400" dirty="0"/>
              <a:t>FK </a:t>
            </a:r>
            <a:r>
              <a:rPr lang="ko-KR" altLang="en-US" sz="2400" dirty="0"/>
              <a:t>설정합니다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249D93-A234-4967-8966-0CE04E74B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78" y="1193408"/>
            <a:ext cx="10146082" cy="550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303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047E79-8CAD-4824-BEEE-7827034C4013}"/>
              </a:ext>
            </a:extLst>
          </p:cNvPr>
          <p:cNvSpPr txBox="1">
            <a:spLocks/>
          </p:cNvSpPr>
          <p:nvPr/>
        </p:nvSpPr>
        <p:spPr>
          <a:xfrm>
            <a:off x="510435" y="378472"/>
            <a:ext cx="10800568" cy="657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dirty="0"/>
              <a:t>5-5 </a:t>
            </a:r>
            <a:r>
              <a:rPr lang="ko-KR" altLang="en-US" sz="2400" dirty="0"/>
              <a:t>모든 열은 </a:t>
            </a:r>
            <a:r>
              <a:rPr lang="en-US" altLang="ko-KR" sz="2400" dirty="0"/>
              <a:t>NOT NULL </a:t>
            </a:r>
            <a:r>
              <a:rPr lang="ko-KR" altLang="en-US" sz="2400" dirty="0"/>
              <a:t>로 설정합니다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8290A-09C8-4D7E-9595-C89B80617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6" t="46466" r="42502" b="26705"/>
          <a:stretch/>
        </p:blipFill>
        <p:spPr>
          <a:xfrm>
            <a:off x="3136203" y="1739608"/>
            <a:ext cx="5549031" cy="17285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16CF46-EB05-4414-BC46-D1D1B908E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2" t="47581" r="43074" b="23826"/>
          <a:stretch/>
        </p:blipFill>
        <p:spPr>
          <a:xfrm>
            <a:off x="361687" y="4172244"/>
            <a:ext cx="5549032" cy="188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60E67B-6DA1-41A7-AB8A-190DFA2407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6" t="46444" r="42466" b="20173"/>
          <a:stretch/>
        </p:blipFill>
        <p:spPr>
          <a:xfrm>
            <a:off x="6096000" y="3855962"/>
            <a:ext cx="5887233" cy="22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223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047E79-8CAD-4824-BEEE-7827034C4013}"/>
              </a:ext>
            </a:extLst>
          </p:cNvPr>
          <p:cNvSpPr txBox="1">
            <a:spLocks/>
          </p:cNvSpPr>
          <p:nvPr/>
        </p:nvSpPr>
        <p:spPr>
          <a:xfrm>
            <a:off x="510435" y="378472"/>
            <a:ext cx="10800568" cy="657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dirty="0"/>
              <a:t>5-6 </a:t>
            </a:r>
            <a:r>
              <a:rPr lang="ko-KR" altLang="en-US" sz="2400" dirty="0"/>
              <a:t>해당 모델링한 결과로 </a:t>
            </a:r>
            <a:r>
              <a:rPr lang="en-US" altLang="ko-KR" sz="2400" dirty="0"/>
              <a:t>DB/Table</a:t>
            </a:r>
            <a:r>
              <a:rPr lang="ko-KR" altLang="en-US" sz="2400" dirty="0"/>
              <a:t>을 구축해 봅니다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2E92BF-184E-4C31-8926-B2B574EBB9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4" r="45926" b="51707"/>
          <a:stretch/>
        </p:blipFill>
        <p:spPr>
          <a:xfrm>
            <a:off x="2076189" y="1225201"/>
            <a:ext cx="5840261" cy="21920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6168E5-0071-4807-B7E3-2CF829374A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7" r="47911" b="51849"/>
          <a:stretch/>
        </p:blipFill>
        <p:spPr>
          <a:xfrm>
            <a:off x="87682" y="3356192"/>
            <a:ext cx="6350696" cy="25302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E220D6-71E2-448C-A3BC-7EFFF1F2DD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7" r="47911" b="50000"/>
          <a:stretch/>
        </p:blipFill>
        <p:spPr>
          <a:xfrm>
            <a:off x="5753622" y="3325660"/>
            <a:ext cx="6350696" cy="265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7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7CD12F-73D5-4BA8-A3F5-9D1234A5A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184" y="672157"/>
            <a:ext cx="10169336" cy="55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2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C430DAF-EA7A-4A84-9C68-F58CFCE76E9F}"/>
              </a:ext>
            </a:extLst>
          </p:cNvPr>
          <p:cNvSpPr txBox="1">
            <a:spLocks/>
          </p:cNvSpPr>
          <p:nvPr/>
        </p:nvSpPr>
        <p:spPr>
          <a:xfrm>
            <a:off x="739035" y="608887"/>
            <a:ext cx="10471759" cy="1356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600" dirty="0"/>
              <a:t>2. </a:t>
            </a:r>
            <a:r>
              <a:rPr lang="ko-KR" altLang="en-US" sz="3600" dirty="0"/>
              <a:t>다음 항목을 준수하며 개발 환경을 구축하세요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6ED4CD-8170-4225-B63F-887A32A1E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048" y="2165628"/>
            <a:ext cx="7295904" cy="392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02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3BD7FC-CE4B-4DBA-8157-B6E4763E67C5}"/>
              </a:ext>
            </a:extLst>
          </p:cNvPr>
          <p:cNvSpPr txBox="1"/>
          <p:nvPr/>
        </p:nvSpPr>
        <p:spPr>
          <a:xfrm>
            <a:off x="294379" y="865632"/>
            <a:ext cx="1107701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라우팅 </a:t>
            </a:r>
            <a:r>
              <a:rPr lang="ko-KR" altLang="en-US" dirty="0" err="1"/>
              <a:t>테이플</a:t>
            </a:r>
            <a:r>
              <a:rPr lang="ko-KR" altLang="en-US" dirty="0"/>
              <a:t>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EFF7AA-446E-4A4E-8741-E741FC059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855" y="573024"/>
            <a:ext cx="10369985" cy="562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90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459</Words>
  <Application>Microsoft Office PowerPoint</Application>
  <PresentationFormat>와이드스크린</PresentationFormat>
  <Paragraphs>95</Paragraphs>
  <Slides>67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1" baseType="lpstr">
      <vt:lpstr>굴림</vt:lpstr>
      <vt:lpstr>맑은 고딕</vt:lpstr>
      <vt:lpstr>Arial</vt:lpstr>
      <vt:lpstr>Office 테마</vt:lpstr>
      <vt:lpstr>응용SW 기초 기술 활용  1팀 황재웅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JDK 20.0.2 설치</vt:lpstr>
      <vt:lpstr>C드라이브 저장</vt:lpstr>
      <vt:lpstr>시스템 속성 실행</vt:lpstr>
      <vt:lpstr>환경 변수 path 편집</vt:lpstr>
      <vt:lpstr>jkd/bin 경로 추가</vt:lpstr>
      <vt:lpstr>java version 확인</vt:lpstr>
      <vt:lpstr>3-2 이클립스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모듈 시험 1</dc:title>
  <dc:creator>FullName</dc:creator>
  <cp:lastModifiedBy>FullName</cp:lastModifiedBy>
  <cp:revision>33</cp:revision>
  <dcterms:created xsi:type="dcterms:W3CDTF">2025-01-14T08:09:53Z</dcterms:created>
  <dcterms:modified xsi:type="dcterms:W3CDTF">2025-01-16T02:19:50Z</dcterms:modified>
</cp:coreProperties>
</file>